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4" r:id="rId5"/>
    <p:sldId id="275" r:id="rId6"/>
    <p:sldId id="263" r:id="rId7"/>
    <p:sldId id="278" r:id="rId8"/>
    <p:sldId id="277" r:id="rId9"/>
    <p:sldId id="279" r:id="rId10"/>
    <p:sldId id="276" r:id="rId11"/>
    <p:sldId id="266" r:id="rId12"/>
  </p:sldIdLst>
  <p:sldSz cx="12192000" cy="6858000"/>
  <p:notesSz cx="6858000" cy="9144000"/>
  <p:defaultTextStyle>
    <a:defPPr lvl="0">
      <a:defRPr lang="pt-B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48" autoAdjust="0"/>
    <p:restoredTop sz="54557" autoAdjust="0"/>
  </p:normalViewPr>
  <p:slideViewPr>
    <p:cSldViewPr snapToGrid="0">
      <p:cViewPr varScale="1">
        <p:scale>
          <a:sx n="47" d="100"/>
          <a:sy n="47" d="100"/>
        </p:scale>
        <p:origin x="127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6862772627808"/>
          <c:y val="0.149937863823664"/>
          <c:w val="0.82716090391378605"/>
          <c:h val="0.68263663934510899"/>
        </c:manualLayout>
      </c:layout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Endereços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362-436A-821F-4F361AE1BF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362-436A-821F-4F361AE1BF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362-436A-821F-4F361AE1BF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362-436A-821F-4F361AE1BF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2362-436A-821F-4F361AE1BF0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362-436A-821F-4F361AE1BF0C}"/>
              </c:ext>
            </c:extLst>
          </c:dPt>
          <c:dLbls>
            <c:dLbl>
              <c:idx val="0"/>
              <c:layout>
                <c:manualLayout>
                  <c:x val="-1.6057674107860282E-3"/>
                  <c:y val="-7.20684828654882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557436593365705"/>
                      <c:h val="0.204388800365997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362-436A-821F-4F361AE1BF0C}"/>
                </c:ext>
              </c:extLst>
            </c:dLbl>
            <c:dLbl>
              <c:idx val="1"/>
              <c:layout>
                <c:manualLayout>
                  <c:x val="9.2951174176326548E-2"/>
                  <c:y val="-0.2186905686952747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174468652195964"/>
                      <c:h val="0.229240001354096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362-436A-821F-4F361AE1BF0C}"/>
                </c:ext>
              </c:extLst>
            </c:dLbl>
            <c:dLbl>
              <c:idx val="2"/>
              <c:layout>
                <c:manualLayout>
                  <c:x val="0.18466325224039323"/>
                  <c:y val="-3.47916813833391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362-436A-821F-4F361AE1BF0C}"/>
                </c:ext>
              </c:extLst>
            </c:dLbl>
            <c:dLbl>
              <c:idx val="3"/>
              <c:layout>
                <c:manualLayout>
                  <c:x val="2.7298045983362478E-2"/>
                  <c:y val="-2.485120098809940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362-436A-821F-4F361AE1BF0C}"/>
                </c:ext>
              </c:extLst>
            </c:dLbl>
            <c:dLbl>
              <c:idx val="4"/>
              <c:layout>
                <c:manualLayout>
                  <c:x val="-4.3355720091222759E-2"/>
                  <c:y val="-1.8224003532695639E-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362-436A-821F-4F361AE1BF0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2362-436A-821F-4F361AE1BF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Desatualizados</c:v>
                </c:pt>
                <c:pt idx="1">
                  <c:v>Canais Digitais</c:v>
                </c:pt>
                <c:pt idx="2">
                  <c:v>ATM</c:v>
                </c:pt>
                <c:pt idx="3">
                  <c:v>SEAC</c:v>
                </c:pt>
                <c:pt idx="4">
                  <c:v>CallCenter</c:v>
                </c:pt>
                <c:pt idx="5">
                  <c:v>Outros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>
                  <c:v>189819</c:v>
                </c:pt>
                <c:pt idx="1">
                  <c:v>11025</c:v>
                </c:pt>
                <c:pt idx="2">
                  <c:v>13529</c:v>
                </c:pt>
                <c:pt idx="3">
                  <c:v>52601</c:v>
                </c:pt>
                <c:pt idx="4" formatCode="General">
                  <c:v>188</c:v>
                </c:pt>
                <c:pt idx="5">
                  <c:v>267210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87-4552-A6B6-AD2FFC80538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24462994474551666"/>
          <c:y val="4.420466411416637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cap="all" spc="10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0.24268259905428782"/>
          <c:y val="0.14246805230968126"/>
          <c:w val="0.51266966162296135"/>
          <c:h val="0.82372855651136179"/>
        </c:manualLayout>
      </c:layout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Atualização de Telefone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 w="19050">
              <a:solidFill>
                <a:schemeClr val="bg1"/>
              </a:solidFill>
            </a:ln>
            <a:effectLst/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E76-46B7-8F96-5371697E2418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E76-46B7-8F96-5371697E2418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B0-466D-AF45-F6A20859FF94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B0-466D-AF45-F6A20859FF94}"/>
              </c:ext>
            </c:extLst>
          </c:dPt>
          <c:dLbls>
            <c:dLbl>
              <c:idx val="0"/>
              <c:layout>
                <c:manualLayout>
                  <c:x val="-0.16290223674741125"/>
                  <c:y val="-0.2276308985132515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571720734071184"/>
                      <c:h val="0.180165581025309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E76-46B7-8F96-5371697E2418}"/>
                </c:ext>
              </c:extLst>
            </c:dLbl>
            <c:dLbl>
              <c:idx val="1"/>
              <c:layout>
                <c:manualLayout>
                  <c:x val="0.15415117313458288"/>
                  <c:y val="0.1832258465516384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183135754210779"/>
                      <c:h val="0.173850629009000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E76-46B7-8F96-5371697E24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IB</c:v>
                </c:pt>
                <c:pt idx="1">
                  <c:v>Mobile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76-46B7-8F96-5371697E241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>
        <a:lumMod val="40000"/>
        <a:lumOff val="60000"/>
      </a:schemeClr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52463-F8F2-40CB-9B13-7124BC833C53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696BF-398B-4A91-8674-0D5B4C70F9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30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Apresentaremos agora as entregas da release2 do TIME CLIENTES E FINANCEIRO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696BF-398B-4A91-8674-0D5B4C70F92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14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F1379 – Reestruturação dos ambientes do SIC</a:t>
            </a:r>
          </a:p>
          <a:p>
            <a:pPr lvl="0"/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podermos melhor desenvolver,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versionar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publicar os novos serviços que a equipe vem entregando, foi necessário adequar a estrutura antiga do SIC de forma que tivéssemos mais controle e agilidade no processo de trabalho. Dentre as atividades desta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podemos citar: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Organização do repositório dos projetos</a:t>
            </a:r>
          </a:p>
          <a:p>
            <a:pPr marL="0" indent="0">
              <a:buFontTx/>
              <a:buNone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Reestruturação dos ambientes de desenvolvimento, homologação e produção</a:t>
            </a:r>
          </a:p>
          <a:p>
            <a:pPr marL="0" indent="0">
              <a:buFontTx/>
              <a:buNone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 automatização de build e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serviços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Também foi feito estudo e definição da tecnologia </a:t>
            </a:r>
            <a:r>
              <a:rPr lang="pt-BR" sz="1200" dirty="0"/>
              <a:t>de FRONT-END que será adotada pela SUTEC e utilizada no desenvolvimento do NOVO SIC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588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696BF-398B-4A91-8674-0D5B4C70F92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985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8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pt-BR" sz="8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release 2</a:t>
            </a:r>
          </a:p>
          <a:p>
            <a:pPr lvl="0"/>
            <a:r>
              <a:rPr lang="pt-BR" sz="8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F1159 – Atualização de endereço nos canais digitais – 100%</a:t>
            </a:r>
            <a:endParaRPr lang="pt-BR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F1169 - Disponibilizar Telefones nos canais de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auto-atendimento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F1510 - Liquidação de Fundo Expert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F1069 - Extrato Consolidado de Aplicações nos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Ibankings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PF e PJ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F1404 - Restrições de Crédito – 79%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F788 - Disponibilizar Aplicação "CDB\RDB PÓS com resgate automático" e "Poupa CDB" no IB e Mobile – 93%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F1213 – Plataforma de Investimento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F1379 – Reestruturação dos ambientes do SIC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Atualização do CRIVO para a versão 4.5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Possibilitará expandir o uso das informações de clientes que esta empresa pode fornecer ao Banese.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Configuração do processo de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serviço Informações Cliente utilizando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NetScaler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Conseguiremos atualizar o SIC a qualquer momento sem interrupção dos serviços.</a:t>
            </a:r>
          </a:p>
          <a:p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696BF-398B-4A91-8674-0D5B4C70F92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4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F1159 – Atualização de endereço nos canais digitais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gráfico a seguir mostra o percentual de Atualização de Endereços por canal.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serviço de Atualização de Endereços foi disponibilizado nos canais digitais na 2ª quinzena de abril deste ano.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Até o momento foram atualizados mais de 11.000 endereços pelo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MOBILE.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sucesso deste projeto é premissa para que a geração do plástico com Bandeira ELO ocorra, pois é necessário que os endereços dos clientes estejam atualizados para o envio dos cartões por correspondência. Para isso, o Banese lançará nos próximos dias uma campanha para atualização de endereços pelos canais digitais.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Adicionalmente, foi disponibilizado, e já está em uso, um novo serviço de carga de clientes com o mesmo padrão de validação de endereços e telefones existente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fim de evitar entrada de dados inconsistentes na base do SIC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 da implantação destes serviços, não era possível realizar este acompanhamento, o que justifica o grande volume de endereços atualizados classificados como “OUTROS”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Precisamos que sejam confirmados/atualizados, inicialmente cerca de 200mil endereços, e até a entrega dos cartões ELO um total de cerca de 400mil endereços.</a:t>
            </a:r>
          </a:p>
          <a:p>
            <a:endParaRPr lang="pt-BR" sz="1600" baseline="0" dirty="0"/>
          </a:p>
          <a:p>
            <a:r>
              <a:rPr lang="pt-BR" sz="1600" baseline="0" dirty="0"/>
              <a:t>TOTAL – 632.087</a:t>
            </a:r>
          </a:p>
          <a:p>
            <a:r>
              <a:rPr lang="pt-BR" sz="1600" baseline="0" dirty="0"/>
              <a:t>DESATUALIZADOS – 189.819</a:t>
            </a:r>
          </a:p>
          <a:p>
            <a:r>
              <a:rPr lang="pt-BR" sz="1600" baseline="0" dirty="0"/>
              <a:t>ATUALIZADOS – 442.267</a:t>
            </a:r>
          </a:p>
          <a:p>
            <a:r>
              <a:rPr lang="pt-BR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Atualizações</a:t>
            </a:r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pelos canais digitais – 11.025</a:t>
            </a: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ATM – 13.529</a:t>
            </a: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pt-BR" sz="18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BaneseCard</a:t>
            </a:r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52.601</a:t>
            </a: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pt-BR" sz="18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</a:t>
            </a:r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Center – 188</a:t>
            </a: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Outros – 267.210</a:t>
            </a:r>
          </a:p>
          <a:p>
            <a:endParaRPr lang="pt-BR" sz="18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Espera-se que a partir do dia 15/07 campanha do Banese de atualização de endereços via canais digitais engaje os clientes na utilização dos novos serviços.</a:t>
            </a: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pt-BR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Verificar quantos endereços foram atualizados por canal – Registrar data/hora da geração da planilha)</a:t>
            </a:r>
          </a:p>
          <a:p>
            <a:endParaRPr lang="pt-BR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Aguardando números da sorte para iniciar campanha.</a:t>
            </a:r>
          </a:p>
          <a:p>
            <a:endParaRPr lang="pt-B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Adicionalmente, foi disponibilizado novo serviço de carga de clientes com validações de endereços e telefones, </a:t>
            </a:r>
            <a:r>
              <a:rPr lang="pt-BR" sz="2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fim de evitar entrada de dados inconsistentes</a:t>
            </a:r>
            <a:r>
              <a:rPr lang="pt-BR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serviço já está sendo utilizado para carga de clientes proveniente da SEAC, MÃO AMIGA e outras empresas (SACEL).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393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F1169 - Disponibilizar Telefones nos canais de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auto-atendimento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atualização de telefone foi disponibilizada no MOBILE, no final de maio/2019.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 forma o Banese reduz a necessidade o acesso a canais presenciais por parte dos clientes e propicia maior agilidade e segurança nos processos que necessitam dessas informações atualizadas.</a:t>
            </a:r>
          </a:p>
          <a:p>
            <a:pPr marL="0" indent="0">
              <a:buFontTx/>
              <a:buNone/>
            </a:pPr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99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&lt;&lt; F1510 - Liquidação de Fundo Expert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analisado o impacto nos sistemas que possuíam interface com o Fundo Expert, de forma 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garantir que a liquidação do Fundo não causasse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transtornos para a instituição ou para nossos clientes.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Além disso, diante da necessidade de atendimento a ordens legais e judiciais, foram realizadas algumas atividades para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garantir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disponibilidade das informações deste Fundo após a liquidação, tais como, extratos de aplicações de todos clientes do início ao fim do relacionamento, relatórios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históricos diários de saldos, aplicações, resgates, IOF, rendimentos, dentre outros</a:t>
            </a:r>
            <a:r>
              <a:rPr lang="pt-BR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&gt;&gt;</a:t>
            </a:r>
            <a:endParaRPr lang="pt-B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analisados 9 sistemas (CCO, BACEN JUD, Análise de Perfil do Investidor, CCS, IRD, Automação, e-financeira, RTB e o próprio FIF), foi necessário atualizar apenas um procedimento do BACENJUD para evitar problemas quando todas operações do FIF fossem liquidadas.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liquidação ocorreu em maio/2019.</a:t>
            </a: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garantir a disponibilidade das informações dos clientes durante foram gerados HISTÓRICOS: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Extratos de aplicações de todos clientes do início do relacionamento até o último dia do relacionamento, usando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Solicitação de relatórios históricos à SECREL (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11728894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em progresso, a ser acompanhado pela ARCAP.</a:t>
            </a:r>
          </a:p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1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50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F1069 - Extrato Consolidado de Aplicações nos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Ibankings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PJ PF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 disponibilizado em produção logo mais às 23:00h (Janela de implantação do IB)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Até então, nossos clientes precisavam ir à agencia ou solicitar o envio do extrato por e-mail.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52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F1404 - Restrições de Crédito – 79%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construídos serviços novos de restrições a serem consumidos inicialmente pelo Banco Digital e pela Plataforma de correspondentes.</a:t>
            </a:r>
          </a:p>
          <a:p>
            <a:r>
              <a:rPr lang="pt-B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R3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Construiremos serviços de restrições que enviam e recebem informações do SPC e SERASA </a:t>
            </a:r>
            <a:r>
              <a:rPr lang="pt-B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R4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programaremos a migração das integrações dos legados que utilizam as restrições para que estes passem a utilizar os novos serviços e o SIC deixe de controlar as restrições dos clientes, passando a consumir também os novos serviços.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construídos serviços novos de restrições a serem consumidos inicialmente pelo Banco Digital (inclusão/alteração/exclusão de restrições) e também pela abertura de conta na Plataforma de correspondentes (consulta a restrições).  (22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26/79 pontos de 100)</a:t>
            </a:r>
          </a:p>
          <a:p>
            <a:r>
              <a:rPr lang="pt-B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R3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Construiremos serviços de restrições que enviam e recebem informações do SPC e SERASA e faremos testes integrados de todos serviços que foram feitos, garantindo a convivência provisória do SIC-legado com os novos serviços de restrições. (4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26/21 pontos de 100)</a:t>
            </a:r>
          </a:p>
          <a:p>
            <a:r>
              <a:rPr lang="pt-B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R4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devemos programar a migração das integrações dos legados que utilizam as restrições para que estes passem a utilizar os novos serviços e o SIC passe a não tratar mais restrições dos clientes, devendo ser disponibilizada apenas uma consulta de restrições do cliente no CRM ou em um NOVO SIC – a definir.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85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F788 - Disponibilizar Aplicação "CDB\RDB PÓS com resgate automático" e "Poupa CDB" no IB e Mobile – 93%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serviço foi disponibilizado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PF no dia 1º deste mês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Estamos em fase de homologação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PJ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a versão BETA do MOBILE já está disponível nas lojas.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33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F1213 – Plataforma de Investimento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Estamos trabalhando em conjunto com a Genial para que seja disponibilizada a plataforma de investimentos através do site do Banese. A previsão é que ainda este mês ela seja publicada.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disponibilizado para a Genial uma relação de CPFs/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CNPJs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clientes do Banese para que a mesma possa identificar que um cliente do Banese fez uma operação financeira em sua plataforma.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 disponibilizado em 24/07/2019 um link para que o público possa fazer login na plataforma de investimentos da Genial através do SITE do BANESE.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03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70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73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47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29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47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746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41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1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62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91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80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1F1E4-511C-493F-B450-B56A757053E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65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9.m4a"/><Relationship Id="rId7" Type="http://schemas.openxmlformats.org/officeDocument/2006/relationships/image" Target="../media/image5.png"/><Relationship Id="rId2" Type="http://schemas.microsoft.com/office/2007/relationships/media" Target="../media/media9.m4a"/><Relationship Id="rId1" Type="http://schemas.openxmlformats.org/officeDocument/2006/relationships/tags" Target="../tags/tag10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8.jp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4a"/><Relationship Id="rId7" Type="http://schemas.openxmlformats.org/officeDocument/2006/relationships/image" Target="../media/image5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4.jp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chart" Target="../charts/chart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4.m4a"/><Relationship Id="rId7" Type="http://schemas.openxmlformats.org/officeDocument/2006/relationships/image" Target="../media/image5.png"/><Relationship Id="rId2" Type="http://schemas.openxmlformats.org/officeDocument/2006/relationships/audio" Target="NULL" TargetMode="External"/><Relationship Id="rId1" Type="http://schemas.openxmlformats.org/officeDocument/2006/relationships/tags" Target="../tags/tag5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5.m4a"/><Relationship Id="rId7" Type="http://schemas.openxmlformats.org/officeDocument/2006/relationships/image" Target="../media/image5.png"/><Relationship Id="rId2" Type="http://schemas.microsoft.com/office/2007/relationships/media" Target="../media/media5.m4a"/><Relationship Id="rId1" Type="http://schemas.openxmlformats.org/officeDocument/2006/relationships/tags" Target="../tags/tag6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6.m4a"/><Relationship Id="rId7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ags" Target="../tags/tag7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7.m4a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tags" Target="../tags/tag8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8.m4a"/><Relationship Id="rId7" Type="http://schemas.openxmlformats.org/officeDocument/2006/relationships/image" Target="../media/image5.png"/><Relationship Id="rId2" Type="http://schemas.openxmlformats.org/officeDocument/2006/relationships/audio" Target="NULL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5775" y="-10511"/>
            <a:ext cx="4186438" cy="1268071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430290" y="121159"/>
            <a:ext cx="4498428" cy="11285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44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</a:p>
          <a:p>
            <a:pPr>
              <a:lnSpc>
                <a:spcPts val="4400"/>
              </a:lnSpc>
            </a:pPr>
            <a:r>
              <a:rPr lang="pt-BR" sz="44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  <a:endParaRPr lang="pt-BR" sz="2800" b="1" kern="1000" cap="none" dirty="0">
              <a:ln w="0"/>
              <a:solidFill>
                <a:schemeClr val="bg1"/>
              </a:solidFill>
              <a:effectLst>
                <a:outerShdw blurRad="38100" dist="38100" dir="2700000" algn="tl" rotWithShape="0">
                  <a:schemeClr val="dk1">
                    <a:alpha val="39000"/>
                  </a:schemeClr>
                </a:outerShdw>
              </a:effectLst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303520" y="178976"/>
            <a:ext cx="1625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kern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Julho</a:t>
            </a:r>
          </a:p>
          <a:p>
            <a:pPr algn="r"/>
            <a:r>
              <a:rPr lang="pt-BR" sz="2800" b="1" kern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5" name="Retângulo 4"/>
          <p:cNvSpPr/>
          <p:nvPr/>
        </p:nvSpPr>
        <p:spPr>
          <a:xfrm rot="21366257">
            <a:off x="4253836" y="3174416"/>
            <a:ext cx="3597392" cy="16927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pt-BR" sz="48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Demos das Entregas</a:t>
            </a:r>
          </a:p>
          <a:p>
            <a:pPr algn="ctr">
              <a:lnSpc>
                <a:spcPts val="4400"/>
              </a:lnSpc>
            </a:pPr>
            <a:r>
              <a:rPr lang="pt-BR" sz="48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Release 2</a:t>
            </a:r>
          </a:p>
        </p:txBody>
      </p:sp>
      <p:pic>
        <p:nvPicPr>
          <p:cNvPr id="6" name="Som gravado">
            <a:hlinkClick r:id="" action="ppaction://media"/>
            <a:extLst>
              <a:ext uri="{FF2B5EF4-FFF2-40B4-BE49-F238E27FC236}">
                <a16:creationId xmlns:a16="http://schemas.microsoft.com/office/drawing/2014/main" id="{B301EB90-7E5E-4A2B-BB7D-080F9D0430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35205" y="1645285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845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</p:bldLst>
  </p:timing>
  <p:extLst>
    <p:ext uri="{E180D4A7-C9FB-4DFB-919C-405C955672EB}">
      <p14:showEvtLst xmlns:p14="http://schemas.microsoft.com/office/powerpoint/2010/main">
        <p14:playEvt time="1463" objId="3"/>
        <p14:stopEvt time="7873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2400" b="1" dirty="0">
                <a:solidFill>
                  <a:schemeClr val="tx1"/>
                </a:solidFill>
              </a:rPr>
              <a:t>F1379 – Reestruturação dos ambientes do SIC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586084-4B96-4083-96B3-FF1E3BD0D5B6}"/>
              </a:ext>
            </a:extLst>
          </p:cNvPr>
          <p:cNvSpPr txBox="1"/>
          <p:nvPr/>
        </p:nvSpPr>
        <p:spPr>
          <a:xfrm>
            <a:off x="963386" y="2628900"/>
            <a:ext cx="10348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Organização dos repositórios dos projetos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Reestruturação dos ambientes de desenvolvimento, homologação e produção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Automatização de build e </a:t>
            </a:r>
            <a:r>
              <a:rPr lang="pt-BR" sz="2800" dirty="0" err="1"/>
              <a:t>deploy</a:t>
            </a:r>
            <a:r>
              <a:rPr lang="pt-BR" sz="2800" dirty="0"/>
              <a:t> dos serviços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Estudo e definição de tecnologia de FRONT-END que será adotada pela SUTEC e utilizada no desenvolvimento do NOVO SIC</a:t>
            </a:r>
          </a:p>
        </p:txBody>
      </p:sp>
      <p:pic>
        <p:nvPicPr>
          <p:cNvPr id="6" name="Som gravado">
            <a:hlinkClick r:id="" action="ppaction://media"/>
            <a:extLst>
              <a:ext uri="{FF2B5EF4-FFF2-40B4-BE49-F238E27FC236}">
                <a16:creationId xmlns:a16="http://schemas.microsoft.com/office/drawing/2014/main" id="{4E7BAD33-AE0C-47AC-8B37-D1361611C9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26459" y="2141537"/>
            <a:ext cx="487363" cy="48736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6E0ACE0-B59F-4705-A204-D29D5EEEF23F}"/>
              </a:ext>
            </a:extLst>
          </p:cNvPr>
          <p:cNvSpPr txBox="1"/>
          <p:nvPr/>
        </p:nvSpPr>
        <p:spPr>
          <a:xfrm>
            <a:off x="10097673" y="158493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19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00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5" grpId="0" animBg="1"/>
      <p:bldP spid="5" grpId="0" uiExpand="1" build="p"/>
      <p:bldP spid="7" grpId="0"/>
      <p:bldP spid="7" grpId="1"/>
    </p:bldLst>
  </p:timing>
  <p:extLst>
    <p:ext uri="{E180D4A7-C9FB-4DFB-919C-405C955672EB}">
      <p14:showEvtLst xmlns:p14="http://schemas.microsoft.com/office/powerpoint/2010/main">
        <p14:playEvt time="1177" objId="2"/>
        <p14:playEvt time="14303" objId="5"/>
        <p14:stopEvt time="14388" objId="2"/>
        <p14:stopEvt time="25487" objId="5"/>
        <p14:playEvt time="25735" objId="6"/>
        <p14:stopEvt time="39379" objId="6"/>
        <p14:playEvt time="39983" objId="7"/>
        <p14:stopEvt time="54151" objId="7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1502983" y="4296484"/>
            <a:ext cx="9144000" cy="2387600"/>
          </a:xfrm>
        </p:spPr>
        <p:txBody>
          <a:bodyPr>
            <a:noAutofit/>
          </a:bodyPr>
          <a:lstStyle/>
          <a:p>
            <a:b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b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ARDES</a:t>
            </a:r>
            <a:b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Clientes e Financeiros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560790" y="693687"/>
            <a:ext cx="9144000" cy="11609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Obrigado!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09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>
        <p:sndAc>
          <p:stSnd>
            <p:snd r:embed="rId4" name="applause.wav"/>
          </p:stSnd>
        </p:sndAc>
      </p:transition>
    </mc:Choice>
    <mc:Fallback>
      <p:transition spd="slow" advClick="0">
        <p:sndAc>
          <p:stSnd>
            <p:snd r:embed="rId4" name="applause.wav"/>
          </p:stSnd>
        </p:sndAc>
      </p:transition>
    </mc:Fallback>
  </mc:AlternateContent>
  <p:extLst>
    <p:ext uri="{E180D4A7-C9FB-4DFB-919C-405C955672EB}">
      <p14:showEvtLst xmlns:p14="http://schemas.microsoft.com/office/powerpoint/2010/main">
        <p14:playEvt time="1473" objId="2"/>
        <p14:stopEvt time="6807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519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52550" y="-19476"/>
            <a:ext cx="5587200" cy="5436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1992266498"/>
              </p:ext>
            </p:extLst>
          </p:nvPr>
        </p:nvGraphicFramePr>
        <p:xfrm>
          <a:off x="11011671" y="3115766"/>
          <a:ext cx="1004493" cy="480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" name="Retângulo 1"/>
          <p:cNvSpPr/>
          <p:nvPr/>
        </p:nvSpPr>
        <p:spPr>
          <a:xfrm>
            <a:off x="4704019" y="863428"/>
            <a:ext cx="2606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8" name="Agrupar 17"/>
          <p:cNvGrpSpPr/>
          <p:nvPr/>
        </p:nvGrpSpPr>
        <p:grpSpPr>
          <a:xfrm>
            <a:off x="280227" y="2017805"/>
            <a:ext cx="5569635" cy="849218"/>
            <a:chOff x="1250721" y="432390"/>
            <a:chExt cx="6124111" cy="912975"/>
          </a:xfrm>
        </p:grpSpPr>
        <p:sp>
          <p:nvSpPr>
            <p:cNvPr id="19" name="Arredondar Retângulo em um Canto Diagonal 18"/>
            <p:cNvSpPr/>
            <p:nvPr/>
          </p:nvSpPr>
          <p:spPr>
            <a:xfrm>
              <a:off x="1250721" y="432390"/>
              <a:ext cx="6124111" cy="912975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edondar Retângulo em um Canto Diagonal 4"/>
            <p:cNvSpPr txBox="1"/>
            <p:nvPr/>
          </p:nvSpPr>
          <p:spPr>
            <a:xfrm>
              <a:off x="1295289" y="476958"/>
              <a:ext cx="6034975" cy="8238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F1159 – Atualização de endereço nos canais digitais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6132917" y="1994626"/>
            <a:ext cx="5575952" cy="887899"/>
            <a:chOff x="1970207" y="0"/>
            <a:chExt cx="5983781" cy="1167194"/>
          </a:xfrm>
        </p:grpSpPr>
        <p:sp>
          <p:nvSpPr>
            <p:cNvPr id="23" name="Arredondar Retângulo em um Canto Diagonal 22"/>
            <p:cNvSpPr/>
            <p:nvPr/>
          </p:nvSpPr>
          <p:spPr>
            <a:xfrm>
              <a:off x="1970207" y="0"/>
              <a:ext cx="5983781" cy="1167194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rredondar Retângulo em um Canto Diagonal 4"/>
            <p:cNvSpPr txBox="1"/>
            <p:nvPr/>
          </p:nvSpPr>
          <p:spPr>
            <a:xfrm>
              <a:off x="2027184" y="56978"/>
              <a:ext cx="5869825" cy="1053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F1169 - Disponibilizar Telefones nos canais de </a:t>
              </a:r>
              <a:r>
                <a:rPr lang="pt-BR" sz="2000" b="1" dirty="0" err="1">
                  <a:solidFill>
                    <a:schemeClr val="tx1"/>
                  </a:solidFill>
                </a:rPr>
                <a:t>auto-atendimento</a:t>
              </a:r>
              <a:endParaRPr lang="pt-BR" sz="2000" kern="1200" dirty="0"/>
            </a:p>
          </p:txBody>
        </p:sp>
      </p:grpSp>
      <p:grpSp>
        <p:nvGrpSpPr>
          <p:cNvPr id="25" name="Agrupar 24"/>
          <p:cNvGrpSpPr/>
          <p:nvPr/>
        </p:nvGrpSpPr>
        <p:grpSpPr>
          <a:xfrm>
            <a:off x="280227" y="3069147"/>
            <a:ext cx="5585917" cy="889172"/>
            <a:chOff x="1098102" y="1207807"/>
            <a:chExt cx="8817524" cy="1606536"/>
          </a:xfrm>
        </p:grpSpPr>
        <p:sp>
          <p:nvSpPr>
            <p:cNvPr id="26" name="Arredondar Retângulo em um Canto Diagonal 25"/>
            <p:cNvSpPr/>
            <p:nvPr/>
          </p:nvSpPr>
          <p:spPr>
            <a:xfrm>
              <a:off x="1098102" y="1207807"/>
              <a:ext cx="8817524" cy="1606536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Arredondar Retângulo em um Canto Diagonal 4"/>
            <p:cNvSpPr txBox="1"/>
            <p:nvPr/>
          </p:nvSpPr>
          <p:spPr>
            <a:xfrm>
              <a:off x="1177003" y="1298007"/>
              <a:ext cx="8660674" cy="14496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kern="1200" dirty="0">
                  <a:solidFill>
                    <a:schemeClr val="tx1"/>
                  </a:solidFill>
                </a:rPr>
                <a:t>       </a:t>
              </a:r>
              <a:r>
                <a:rPr lang="pt-BR" sz="2000" b="1" dirty="0">
                  <a:solidFill>
                    <a:schemeClr val="tx1"/>
                  </a:solidFill>
                </a:rPr>
                <a:t>F1510 - Liquidação de Fundo Expert</a:t>
              </a:r>
              <a:endParaRPr lang="pt-BR" sz="2000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284316" y="4140693"/>
            <a:ext cx="5621143" cy="868483"/>
            <a:chOff x="2415120" y="0"/>
            <a:chExt cx="6089141" cy="862305"/>
          </a:xfrm>
        </p:grpSpPr>
        <p:sp>
          <p:nvSpPr>
            <p:cNvPr id="29" name="Arredondar Retângulo em um Canto Diagonal 28"/>
            <p:cNvSpPr/>
            <p:nvPr/>
          </p:nvSpPr>
          <p:spPr>
            <a:xfrm>
              <a:off x="2415120" y="0"/>
              <a:ext cx="6089141" cy="862305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Arredondar Retângulo em um Canto Diagonal 4"/>
            <p:cNvSpPr txBox="1"/>
            <p:nvPr/>
          </p:nvSpPr>
          <p:spPr>
            <a:xfrm>
              <a:off x="2457214" y="50802"/>
              <a:ext cx="6004953" cy="7781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F1404 - Restrições de Crédito</a:t>
              </a:r>
              <a:endParaRPr lang="pt-BR" sz="2000" kern="1200" dirty="0"/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6056138" y="3079659"/>
            <a:ext cx="5711796" cy="840957"/>
            <a:chOff x="126128" y="596817"/>
            <a:chExt cx="5799353" cy="732193"/>
          </a:xfrm>
        </p:grpSpPr>
        <p:sp>
          <p:nvSpPr>
            <p:cNvPr id="32" name="Arredondar Retângulo em um Canto Diagonal 31"/>
            <p:cNvSpPr/>
            <p:nvPr/>
          </p:nvSpPr>
          <p:spPr>
            <a:xfrm>
              <a:off x="126128" y="596817"/>
              <a:ext cx="5799353" cy="732193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edondar Retângulo em um Canto Diagonal 4"/>
            <p:cNvSpPr txBox="1"/>
            <p:nvPr/>
          </p:nvSpPr>
          <p:spPr>
            <a:xfrm>
              <a:off x="161871" y="632560"/>
              <a:ext cx="5727867" cy="660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F1069 - Extrato Consolidado de Aplicações no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IBPJ e IBPF</a:t>
              </a:r>
              <a:endParaRPr lang="pt-BR" sz="2000" b="1" dirty="0">
                <a:ln w="0"/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Agrupar 33"/>
          <p:cNvGrpSpPr/>
          <p:nvPr/>
        </p:nvGrpSpPr>
        <p:grpSpPr>
          <a:xfrm>
            <a:off x="6050816" y="4115355"/>
            <a:ext cx="5718048" cy="840957"/>
            <a:chOff x="126128" y="596817"/>
            <a:chExt cx="5799353" cy="732193"/>
          </a:xfrm>
        </p:grpSpPr>
        <p:sp>
          <p:nvSpPr>
            <p:cNvPr id="35" name="Arredondar Retângulo em um Canto Diagonal 34"/>
            <p:cNvSpPr/>
            <p:nvPr/>
          </p:nvSpPr>
          <p:spPr>
            <a:xfrm>
              <a:off x="126128" y="596817"/>
              <a:ext cx="5799353" cy="732193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edondar Retângulo em um Canto Diagonal 4"/>
            <p:cNvSpPr txBox="1"/>
            <p:nvPr/>
          </p:nvSpPr>
          <p:spPr>
            <a:xfrm>
              <a:off x="161871" y="632560"/>
              <a:ext cx="5727867" cy="660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F788 - Disponibilizar Aplicação "CDB\RDB PÓS com resgate automático" e "Poupa CDB" no IB e Mobile</a:t>
              </a:r>
              <a:endParaRPr lang="pt-BR" sz="2000" b="1" dirty="0">
                <a:ln w="0"/>
                <a:solidFill>
                  <a:schemeClr val="tx1"/>
                </a:solidFill>
              </a:endParaRPr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352343" y="2109662"/>
            <a:ext cx="607811" cy="610524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6205033" y="2078504"/>
            <a:ext cx="607811" cy="610524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352343" y="3151352"/>
            <a:ext cx="607811" cy="610524"/>
          </a:xfrm>
          <a:prstGeom prst="rect">
            <a:avLst/>
          </a:prstGeom>
        </p:spPr>
      </p:pic>
      <p:grpSp>
        <p:nvGrpSpPr>
          <p:cNvPr id="38" name="Agrupar 37"/>
          <p:cNvGrpSpPr/>
          <p:nvPr/>
        </p:nvGrpSpPr>
        <p:grpSpPr>
          <a:xfrm>
            <a:off x="290944" y="5180988"/>
            <a:ext cx="5621143" cy="868483"/>
            <a:chOff x="2415120" y="0"/>
            <a:chExt cx="6089141" cy="862305"/>
          </a:xfrm>
        </p:grpSpPr>
        <p:sp>
          <p:nvSpPr>
            <p:cNvPr id="40" name="Arredondar Retângulo em um Canto Diagonal 39"/>
            <p:cNvSpPr/>
            <p:nvPr/>
          </p:nvSpPr>
          <p:spPr>
            <a:xfrm>
              <a:off x="2415120" y="0"/>
              <a:ext cx="6089141" cy="862305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edondar Retângulo em um Canto Diagonal 4"/>
            <p:cNvSpPr txBox="1"/>
            <p:nvPr/>
          </p:nvSpPr>
          <p:spPr>
            <a:xfrm>
              <a:off x="2457214" y="50802"/>
              <a:ext cx="6004953" cy="7781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F1213 – Plataforma de Investimento</a:t>
              </a:r>
              <a:endParaRPr lang="pt-BR" sz="2000" kern="1200" dirty="0"/>
            </a:p>
          </p:txBody>
        </p:sp>
      </p:grpSp>
      <p:grpSp>
        <p:nvGrpSpPr>
          <p:cNvPr id="42" name="Agrupar 41"/>
          <p:cNvGrpSpPr/>
          <p:nvPr/>
        </p:nvGrpSpPr>
        <p:grpSpPr>
          <a:xfrm>
            <a:off x="6057444" y="5155650"/>
            <a:ext cx="5718048" cy="840957"/>
            <a:chOff x="126128" y="596817"/>
            <a:chExt cx="5799353" cy="732193"/>
          </a:xfrm>
        </p:grpSpPr>
        <p:sp>
          <p:nvSpPr>
            <p:cNvPr id="43" name="Arredondar Retângulo em um Canto Diagonal 42"/>
            <p:cNvSpPr/>
            <p:nvPr/>
          </p:nvSpPr>
          <p:spPr>
            <a:xfrm>
              <a:off x="126128" y="596817"/>
              <a:ext cx="5799353" cy="732193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Arredondar Retângulo em um Canto Diagonal 4"/>
            <p:cNvSpPr txBox="1"/>
            <p:nvPr/>
          </p:nvSpPr>
          <p:spPr>
            <a:xfrm>
              <a:off x="161871" y="632560"/>
              <a:ext cx="5727867" cy="660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F1379 – Reestruturação dos ambientes do SIC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5" name="Imagem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6122932" y="3140839"/>
            <a:ext cx="607811" cy="610524"/>
          </a:xfrm>
          <a:prstGeom prst="rect">
            <a:avLst/>
          </a:prstGeom>
        </p:spPr>
      </p:pic>
      <p:pic>
        <p:nvPicPr>
          <p:cNvPr id="7" name="Som gravado">
            <a:hlinkClick r:id="" action="ppaction://media"/>
            <a:extLst>
              <a:ext uri="{FF2B5EF4-FFF2-40B4-BE49-F238E27FC236}">
                <a16:creationId xmlns:a16="http://schemas.microsoft.com/office/drawing/2014/main" id="{CB21EF85-0A40-47A7-9CE3-0E7CBC0FE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9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840153" y="2273358"/>
            <a:ext cx="487363" cy="48736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2532292-B7DD-4DA5-AF32-490277BF1CED}"/>
              </a:ext>
            </a:extLst>
          </p:cNvPr>
          <p:cNvSpPr txBox="1"/>
          <p:nvPr/>
        </p:nvSpPr>
        <p:spPr>
          <a:xfrm>
            <a:off x="9209314" y="1325093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14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15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25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250"/>
                            </p:stCondLst>
                            <p:childTnLst>
                              <p:par>
                                <p:cTn id="53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9750"/>
                            </p:stCondLst>
                            <p:childTnLst>
                              <p:par>
                                <p:cTn id="58" presetID="2" presetClass="entr" presetSubtype="4" fill="hold" nodeType="after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6250"/>
                            </p:stCondLst>
                            <p:childTnLst>
                              <p:par>
                                <p:cTn id="63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2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6585" numSld="999" showWhenStopped="0">
                <p:cTn id="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8" grpId="0"/>
    </p:bldLst>
  </p:timing>
  <p:extLst>
    <p:ext uri="{E180D4A7-C9FB-4DFB-919C-405C955672EB}">
      <p14:showEvtLst xmlns:p14="http://schemas.microsoft.com/office/powerpoint/2010/main">
        <p14:playEvt time="1959" objId="6"/>
        <p14:stopEvt time="16357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494887" y="1315181"/>
            <a:ext cx="11160000" cy="629234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F1159 – Atualização de endereço nos canais digitais</a:t>
            </a:r>
            <a:endParaRPr lang="pt-BR" sz="2200" b="1" dirty="0">
              <a:ln w="0"/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1184294115"/>
              </p:ext>
            </p:extLst>
          </p:nvPr>
        </p:nvGraphicFramePr>
        <p:xfrm>
          <a:off x="-13819" y="1745635"/>
          <a:ext cx="7908991" cy="5110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D32F9E1-2C5F-41CA-B449-0E9709FB8F4B}"/>
              </a:ext>
            </a:extLst>
          </p:cNvPr>
          <p:cNvSpPr txBox="1"/>
          <p:nvPr/>
        </p:nvSpPr>
        <p:spPr>
          <a:xfrm>
            <a:off x="8016333" y="2329438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Desatualizados	189.819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08EAB6-2174-40FB-AB97-FCB911C2E407}"/>
              </a:ext>
            </a:extLst>
          </p:cNvPr>
          <p:cNvSpPr txBox="1"/>
          <p:nvPr/>
        </p:nvSpPr>
        <p:spPr>
          <a:xfrm>
            <a:off x="8016332" y="2783649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Atualizados		442.267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36B4CD-6595-44BB-8A89-462F230E9AE4}"/>
              </a:ext>
            </a:extLst>
          </p:cNvPr>
          <p:cNvSpPr txBox="1"/>
          <p:nvPr/>
        </p:nvSpPr>
        <p:spPr>
          <a:xfrm>
            <a:off x="8009317" y="3343258"/>
            <a:ext cx="3969356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TOTAL			632.087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7398B9-FF5E-476E-9349-13B05CFA3AAE}"/>
              </a:ext>
            </a:extLst>
          </p:cNvPr>
          <p:cNvSpPr txBox="1"/>
          <p:nvPr/>
        </p:nvSpPr>
        <p:spPr>
          <a:xfrm>
            <a:off x="10281920" y="1499363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  <p:pic>
        <p:nvPicPr>
          <p:cNvPr id="16" name="Som gravado">
            <a:hlinkClick r:id="" action="ppaction://media"/>
            <a:extLst>
              <a:ext uri="{FF2B5EF4-FFF2-40B4-BE49-F238E27FC236}">
                <a16:creationId xmlns:a16="http://schemas.microsoft.com/office/drawing/2014/main" id="{01934494-2405-4506-BAB7-031FAD4261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207365" y="1944415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682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8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5" grpId="0" animBg="1"/>
      <p:bldGraphic spid="7" grpId="0">
        <p:bldAsOne/>
      </p:bldGraphic>
      <p:bldP spid="5" grpId="0"/>
      <p:bldP spid="6" grpId="0"/>
      <p:bldP spid="8" grpId="0" animBg="1"/>
      <p:bldP spid="14" grpId="0"/>
    </p:bldLst>
  </p:timing>
  <p:extLst>
    <p:ext uri="{E180D4A7-C9FB-4DFB-919C-405C955672EB}">
      <p14:showEvtLst xmlns:p14="http://schemas.microsoft.com/office/powerpoint/2010/main">
        <p14:playEvt time="2415" objId="5"/>
        <p14:stopEvt time="25727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494887" y="1326128"/>
            <a:ext cx="11160000" cy="629234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F1169 - Disponibilizar Telefones nos Canais de </a:t>
            </a:r>
            <a:r>
              <a:rPr lang="pt-BR" sz="2400" b="1" dirty="0" err="1">
                <a:solidFill>
                  <a:schemeClr val="tx1"/>
                </a:solidFill>
              </a:rPr>
              <a:t>Auto-Atendimento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153475970"/>
              </p:ext>
            </p:extLst>
          </p:nvPr>
        </p:nvGraphicFramePr>
        <p:xfrm>
          <a:off x="2846150" y="2116863"/>
          <a:ext cx="6462643" cy="402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5133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Graphic spid="7" grpId="0">
        <p:bldAsOne/>
      </p:bldGraphic>
    </p:bldLst>
  </p:timing>
  <p:extLst>
    <p:ext uri="{E180D4A7-C9FB-4DFB-919C-405C955672EB}">
      <p14:showEvtLst xmlns:p14="http://schemas.microsoft.com/office/powerpoint/2010/main">
        <p14:playEvt time="2415" objId="5"/>
        <p14:stopEvt time="25727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F1510 - Liquidação de Fundo Expert</a:t>
            </a:r>
            <a:endParaRPr lang="pt-BR" sz="2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5" name="Retângulo 4"/>
          <p:cNvSpPr/>
          <p:nvPr/>
        </p:nvSpPr>
        <p:spPr>
          <a:xfrm>
            <a:off x="518488" y="2191283"/>
            <a:ext cx="5860026" cy="4345858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595716" y="3454646"/>
            <a:ext cx="1705569" cy="169721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</a:rPr>
              <a:t>Fundo Expert</a:t>
            </a:r>
          </a:p>
        </p:txBody>
      </p:sp>
      <p:sp>
        <p:nvSpPr>
          <p:cNvPr id="9" name="Elipse 8"/>
          <p:cNvSpPr/>
          <p:nvPr/>
        </p:nvSpPr>
        <p:spPr>
          <a:xfrm>
            <a:off x="822960" y="242802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3" name="Elipse 12"/>
          <p:cNvSpPr/>
          <p:nvPr/>
        </p:nvSpPr>
        <p:spPr>
          <a:xfrm>
            <a:off x="2254496" y="242802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CCO</a:t>
            </a:r>
          </a:p>
        </p:txBody>
      </p:sp>
      <p:sp>
        <p:nvSpPr>
          <p:cNvPr id="15" name="Elipse 14"/>
          <p:cNvSpPr/>
          <p:nvPr/>
        </p:nvSpPr>
        <p:spPr>
          <a:xfrm>
            <a:off x="774342" y="5173586"/>
            <a:ext cx="2164538" cy="11485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e-Financeira</a:t>
            </a:r>
          </a:p>
        </p:txBody>
      </p:sp>
      <p:sp>
        <p:nvSpPr>
          <p:cNvPr id="16" name="Elipse 15"/>
          <p:cNvSpPr/>
          <p:nvPr/>
        </p:nvSpPr>
        <p:spPr>
          <a:xfrm>
            <a:off x="774342" y="389341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AUT</a:t>
            </a:r>
          </a:p>
        </p:txBody>
      </p:sp>
      <p:sp>
        <p:nvSpPr>
          <p:cNvPr id="17" name="Elipse 16"/>
          <p:cNvSpPr/>
          <p:nvPr/>
        </p:nvSpPr>
        <p:spPr>
          <a:xfrm>
            <a:off x="5232285" y="389341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RTB</a:t>
            </a:r>
          </a:p>
        </p:txBody>
      </p:sp>
      <p:sp>
        <p:nvSpPr>
          <p:cNvPr id="18" name="Elipse 17"/>
          <p:cNvSpPr/>
          <p:nvPr/>
        </p:nvSpPr>
        <p:spPr>
          <a:xfrm>
            <a:off x="4467265" y="5321247"/>
            <a:ext cx="1173029" cy="10875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BACEN JUD</a:t>
            </a:r>
          </a:p>
        </p:txBody>
      </p:sp>
      <p:sp>
        <p:nvSpPr>
          <p:cNvPr id="19" name="Elipse 18"/>
          <p:cNvSpPr/>
          <p:nvPr/>
        </p:nvSpPr>
        <p:spPr>
          <a:xfrm>
            <a:off x="3800749" y="2441515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CCS</a:t>
            </a:r>
          </a:p>
        </p:txBody>
      </p:sp>
      <p:sp>
        <p:nvSpPr>
          <p:cNvPr id="20" name="Elipse 19"/>
          <p:cNvSpPr/>
          <p:nvPr/>
        </p:nvSpPr>
        <p:spPr>
          <a:xfrm>
            <a:off x="5232285" y="2441515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IRD</a:t>
            </a:r>
          </a:p>
        </p:txBody>
      </p:sp>
      <p:cxnSp>
        <p:nvCxnSpPr>
          <p:cNvPr id="21" name="Conector de Seta Reta 20"/>
          <p:cNvCxnSpPr/>
          <p:nvPr/>
        </p:nvCxnSpPr>
        <p:spPr>
          <a:xfrm flipH="1" flipV="1">
            <a:off x="1645920" y="3129062"/>
            <a:ext cx="995680" cy="71141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H="1">
            <a:off x="2595716" y="5007549"/>
            <a:ext cx="249952" cy="26908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 flipV="1">
            <a:off x="3830153" y="3266932"/>
            <a:ext cx="164741" cy="24795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H="1" flipV="1">
            <a:off x="2889654" y="3290196"/>
            <a:ext cx="117563" cy="22516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4145280" y="4897120"/>
            <a:ext cx="529229" cy="53649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4257203" y="3129062"/>
            <a:ext cx="1014670" cy="71141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686396" y="4379924"/>
            <a:ext cx="853604" cy="919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>
            <a:off x="4358640" y="4358640"/>
            <a:ext cx="844517" cy="2128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2" descr="Ok Mickey Mouse GIF - Ok MickeyMouse Okay GIFs"/>
          <p:cNvSpPr>
            <a:spLocks noChangeAspect="1" noChangeArrowheads="1"/>
          </p:cNvSpPr>
          <p:nvPr/>
        </p:nvSpPr>
        <p:spPr bwMode="auto">
          <a:xfrm>
            <a:off x="63500" y="-136525"/>
            <a:ext cx="7934325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6584945" y="2191282"/>
            <a:ext cx="522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Garantia da disponibilidade das Informações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6558521" y="2699282"/>
            <a:ext cx="4965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000" b="1" dirty="0"/>
              <a:t>Extratos de aplicações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000" b="1" dirty="0"/>
              <a:t>Relatórios de históricos diários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/>
              <a:t>Saldos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/>
              <a:t>Aplicações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/>
              <a:t>Resgates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/>
              <a:t>IOF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/>
              <a:t>Rendimento</a:t>
            </a:r>
          </a:p>
        </p:txBody>
      </p:sp>
      <p:sp>
        <p:nvSpPr>
          <p:cNvPr id="8" name="Multiplicar 7"/>
          <p:cNvSpPr/>
          <p:nvPr/>
        </p:nvSpPr>
        <p:spPr>
          <a:xfrm>
            <a:off x="2028457" y="3184638"/>
            <a:ext cx="2840086" cy="2359148"/>
          </a:xfrm>
          <a:prstGeom prst="mathMultiply">
            <a:avLst>
              <a:gd name="adj1" fmla="val 14840"/>
            </a:avLst>
          </a:prstGeom>
          <a:solidFill>
            <a:srgbClr val="E52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0796668" y="1449441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Atraso</a:t>
            </a:r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6665BF14-6770-4CC9-B445-7ABD70718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14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899959" y="234771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9153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25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5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42" presetClass="entr" presetSubtype="0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7000"/>
                            </p:stCondLst>
                            <p:childTnLst>
                              <p:par>
                                <p:cTn id="79" presetID="42" presetClass="entr" presetSubtype="0" fill="hold" grpId="0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70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" grpId="0" animBg="1"/>
      <p:bldP spid="5" grpId="0" animBg="1"/>
      <p:bldP spid="7" grpId="0" animBg="1"/>
      <p:bldP spid="9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4" grpId="0"/>
      <p:bldP spid="49" grpId="0"/>
      <p:bldP spid="8" grpId="0" animBg="1"/>
      <p:bldP spid="12" grpId="0"/>
    </p:bldLst>
  </p:timing>
  <p:extLst>
    <p:ext uri="{E180D4A7-C9FB-4DFB-919C-405C955672EB}">
      <p14:showEvtLst xmlns:p14="http://schemas.microsoft.com/office/powerpoint/2010/main">
        <p14:playEvt time="1177" objId="2"/>
        <p14:playEvt time="14303" objId="5"/>
        <p14:stopEvt time="14388" objId="2"/>
        <p14:stopEvt time="25487" objId="5"/>
        <p14:playEvt time="25735" objId="6"/>
        <p14:stopEvt time="39379" objId="6"/>
        <p14:playEvt time="39983" objId="7"/>
        <p14:stopEvt time="54151" objId="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0" y="6275387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11" name="Arredondar Retângulo em um Canto Diagonal 10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F1069 - Extrato Consolidado de Aplicações no IBPF e IBPJ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23228E-FD2C-4108-A80C-FA4BA63C857F}"/>
              </a:ext>
            </a:extLst>
          </p:cNvPr>
          <p:cNvSpPr txBox="1"/>
          <p:nvPr/>
        </p:nvSpPr>
        <p:spPr>
          <a:xfrm>
            <a:off x="2410661" y="2743170"/>
            <a:ext cx="4195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0000"/>
                </a:solidFill>
              </a:rPr>
              <a:t>Implantação</a:t>
            </a:r>
            <a:r>
              <a:rPr lang="en-US" sz="3600" b="1" dirty="0">
                <a:solidFill>
                  <a:srgbClr val="FF0000"/>
                </a:solidFill>
              </a:rPr>
              <a:t> HOJE!!!</a:t>
            </a:r>
            <a:endParaRPr lang="pt-BR" sz="3600" b="1" dirty="0">
              <a:solidFill>
                <a:srgbClr val="FF0000"/>
              </a:solidFill>
            </a:endParaRPr>
          </a:p>
        </p:txBody>
      </p:sp>
      <p:pic>
        <p:nvPicPr>
          <p:cNvPr id="12" name="Som gravado">
            <a:hlinkClick r:id="" action="ppaction://media"/>
            <a:extLst>
              <a:ext uri="{FF2B5EF4-FFF2-40B4-BE49-F238E27FC236}">
                <a16:creationId xmlns:a16="http://schemas.microsoft.com/office/drawing/2014/main" id="{4CF7BAB4-08EB-4358-9AB9-E08ED2F89D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93196" y="1710582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084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750"/>
                            </p:stCondLst>
                            <p:childTnLst>
                              <p:par>
                                <p:cTn id="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750"/>
                            </p:stCondLst>
                            <p:childTnLst>
                              <p:par>
                                <p:cTn id="2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750"/>
                            </p:stCondLst>
                            <p:childTnLst>
                              <p:par>
                                <p:cTn id="3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750"/>
                            </p:stCondLst>
                            <p:childTnLst>
                              <p:par>
                                <p:cTn id="37" presetID="27" presetClass="emph" presetSubtype="0" fill="remove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1" grpId="0" animBg="1"/>
      <p:bldP spid="9" grpId="0"/>
      <p:bldP spid="9" grpId="1"/>
      <p:bldP spid="9" grpId="2"/>
      <p:bldP spid="9" grpId="3"/>
      <p:bldP spid="9" grpId="4"/>
    </p:bldLst>
  </p:timing>
  <p:extLst>
    <p:ext uri="{E180D4A7-C9FB-4DFB-919C-405C955672EB}">
      <p14:showEvtLst xmlns:p14="http://schemas.microsoft.com/office/powerpoint/2010/main">
        <p14:playEvt time="2624" objId="2"/>
        <p14:stopEvt time="17711" objId="2"/>
        <p14:playEvt time="17808" objId="5"/>
        <p14:stopEvt time="23775" objId="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0" y="6275387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11" name="Arredondar Retângulo em um Canto Diagonal 10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F1404 - Restrições de Crédito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4EAC66C-4335-48F1-9C8C-1A21FC65E327}"/>
              </a:ext>
            </a:extLst>
          </p:cNvPr>
          <p:cNvSpPr/>
          <p:nvPr/>
        </p:nvSpPr>
        <p:spPr>
          <a:xfrm>
            <a:off x="3053443" y="6025256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7997F1E-9076-4065-88D9-727DD3B9DA0C}"/>
              </a:ext>
            </a:extLst>
          </p:cNvPr>
          <p:cNvSpPr/>
          <p:nvPr/>
        </p:nvSpPr>
        <p:spPr>
          <a:xfrm>
            <a:off x="3935327" y="6033353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3DDA5F5-689C-4379-9402-1173AE5E8336}"/>
              </a:ext>
            </a:extLst>
          </p:cNvPr>
          <p:cNvSpPr/>
          <p:nvPr/>
        </p:nvSpPr>
        <p:spPr>
          <a:xfrm>
            <a:off x="4817211" y="6025256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B1F569E-CCA2-4BCC-8AE5-ADA7B93E7685}"/>
              </a:ext>
            </a:extLst>
          </p:cNvPr>
          <p:cNvSpPr/>
          <p:nvPr/>
        </p:nvSpPr>
        <p:spPr>
          <a:xfrm>
            <a:off x="5699095" y="6025256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8312DB3-A2AF-4D68-8285-53C97515721A}"/>
              </a:ext>
            </a:extLst>
          </p:cNvPr>
          <p:cNvSpPr/>
          <p:nvPr/>
        </p:nvSpPr>
        <p:spPr>
          <a:xfrm>
            <a:off x="1380983" y="4914902"/>
            <a:ext cx="9444859" cy="16320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159B45-AA53-43CF-A60F-C9E98E069C99}"/>
              </a:ext>
            </a:extLst>
          </p:cNvPr>
          <p:cNvSpPr/>
          <p:nvPr/>
        </p:nvSpPr>
        <p:spPr>
          <a:xfrm>
            <a:off x="1429968" y="2155528"/>
            <a:ext cx="2422444" cy="226951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BANCO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DIGITAL</a:t>
            </a:r>
            <a:endParaRPr lang="pt-BR" sz="3200" dirty="0">
              <a:solidFill>
                <a:schemeClr val="tx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FCA868F-A741-4594-8601-16AF72A2154A}"/>
              </a:ext>
            </a:extLst>
          </p:cNvPr>
          <p:cNvSpPr/>
          <p:nvPr/>
        </p:nvSpPr>
        <p:spPr>
          <a:xfrm>
            <a:off x="5405042" y="2155528"/>
            <a:ext cx="2422444" cy="226951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PDC</a:t>
            </a:r>
            <a:endParaRPr lang="pt-BR" sz="3200" dirty="0">
              <a:solidFill>
                <a:schemeClr val="tx1"/>
              </a:solidFill>
            </a:endParaRPr>
          </a:p>
        </p:txBody>
      </p:sp>
      <p:sp>
        <p:nvSpPr>
          <p:cNvPr id="18" name="Seta: de Cima para Baixo 17">
            <a:extLst>
              <a:ext uri="{FF2B5EF4-FFF2-40B4-BE49-F238E27FC236}">
                <a16:creationId xmlns:a16="http://schemas.microsoft.com/office/drawing/2014/main" id="{6D1BABE1-67A3-4CAE-A9D8-DE0616E53005}"/>
              </a:ext>
            </a:extLst>
          </p:cNvPr>
          <p:cNvSpPr/>
          <p:nvPr/>
        </p:nvSpPr>
        <p:spPr>
          <a:xfrm rot="19266369">
            <a:off x="3413661" y="3601412"/>
            <a:ext cx="647414" cy="1436748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de Cima para Baixo 18">
            <a:extLst>
              <a:ext uri="{FF2B5EF4-FFF2-40B4-BE49-F238E27FC236}">
                <a16:creationId xmlns:a16="http://schemas.microsoft.com/office/drawing/2014/main" id="{57270F6C-A6A3-4C2B-9C78-95F1F7E9055F}"/>
              </a:ext>
            </a:extLst>
          </p:cNvPr>
          <p:cNvSpPr/>
          <p:nvPr/>
        </p:nvSpPr>
        <p:spPr>
          <a:xfrm rot="2369105">
            <a:off x="5183050" y="3599541"/>
            <a:ext cx="647414" cy="1436748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de Cima para Baixo 19">
            <a:extLst>
              <a:ext uri="{FF2B5EF4-FFF2-40B4-BE49-F238E27FC236}">
                <a16:creationId xmlns:a16="http://schemas.microsoft.com/office/drawing/2014/main" id="{F25DC4D6-6E9A-4C29-A9EA-DD29C956C64E}"/>
              </a:ext>
            </a:extLst>
          </p:cNvPr>
          <p:cNvSpPr/>
          <p:nvPr/>
        </p:nvSpPr>
        <p:spPr>
          <a:xfrm>
            <a:off x="2982829" y="5157261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de Cima para Baixo 20">
            <a:extLst>
              <a:ext uri="{FF2B5EF4-FFF2-40B4-BE49-F238E27FC236}">
                <a16:creationId xmlns:a16="http://schemas.microsoft.com/office/drawing/2014/main" id="{BA3EAEC7-A230-408A-B356-7BDE7571CFBE}"/>
              </a:ext>
            </a:extLst>
          </p:cNvPr>
          <p:cNvSpPr/>
          <p:nvPr/>
        </p:nvSpPr>
        <p:spPr>
          <a:xfrm>
            <a:off x="3864713" y="5148948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de Cima para Baixo 21">
            <a:extLst>
              <a:ext uri="{FF2B5EF4-FFF2-40B4-BE49-F238E27FC236}">
                <a16:creationId xmlns:a16="http://schemas.microsoft.com/office/drawing/2014/main" id="{7FA7FBE5-8424-4F0C-A62D-33E52CA8A80D}"/>
              </a:ext>
            </a:extLst>
          </p:cNvPr>
          <p:cNvSpPr/>
          <p:nvPr/>
        </p:nvSpPr>
        <p:spPr>
          <a:xfrm>
            <a:off x="4746597" y="5153241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de Cima para Baixo 22">
            <a:extLst>
              <a:ext uri="{FF2B5EF4-FFF2-40B4-BE49-F238E27FC236}">
                <a16:creationId xmlns:a16="http://schemas.microsoft.com/office/drawing/2014/main" id="{C6727FE1-E41D-428B-A028-EBC9B8007931}"/>
              </a:ext>
            </a:extLst>
          </p:cNvPr>
          <p:cNvSpPr/>
          <p:nvPr/>
        </p:nvSpPr>
        <p:spPr>
          <a:xfrm>
            <a:off x="5628835" y="5140933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EA01901-7577-4EE2-83FA-712BCD641383}"/>
              </a:ext>
            </a:extLst>
          </p:cNvPr>
          <p:cNvSpPr/>
          <p:nvPr/>
        </p:nvSpPr>
        <p:spPr>
          <a:xfrm>
            <a:off x="7574393" y="6025256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A7147A8-88F6-470C-8B5E-E2BFEABAB1B3}"/>
              </a:ext>
            </a:extLst>
          </p:cNvPr>
          <p:cNvSpPr/>
          <p:nvPr/>
        </p:nvSpPr>
        <p:spPr>
          <a:xfrm>
            <a:off x="8456631" y="6041530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de Cima para Baixo 25">
            <a:extLst>
              <a:ext uri="{FF2B5EF4-FFF2-40B4-BE49-F238E27FC236}">
                <a16:creationId xmlns:a16="http://schemas.microsoft.com/office/drawing/2014/main" id="{53658445-819C-4AB4-9161-B329EBF92596}"/>
              </a:ext>
            </a:extLst>
          </p:cNvPr>
          <p:cNvSpPr/>
          <p:nvPr/>
        </p:nvSpPr>
        <p:spPr>
          <a:xfrm>
            <a:off x="7503779" y="5157261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de Cima para Baixo 26">
            <a:extLst>
              <a:ext uri="{FF2B5EF4-FFF2-40B4-BE49-F238E27FC236}">
                <a16:creationId xmlns:a16="http://schemas.microsoft.com/office/drawing/2014/main" id="{344A194A-D1C3-47AF-97A8-099B1BEBB9E3}"/>
              </a:ext>
            </a:extLst>
          </p:cNvPr>
          <p:cNvSpPr/>
          <p:nvPr/>
        </p:nvSpPr>
        <p:spPr>
          <a:xfrm>
            <a:off x="8386017" y="5144953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EC93BD4-7F37-41AD-84AD-95DBEFFBC58B}"/>
              </a:ext>
            </a:extLst>
          </p:cNvPr>
          <p:cNvSpPr/>
          <p:nvPr/>
        </p:nvSpPr>
        <p:spPr>
          <a:xfrm>
            <a:off x="8151193" y="2155528"/>
            <a:ext cx="2674649" cy="2269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SISTEMAS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LEGADOS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29" name="Seta: de Cima para Baixo 28">
            <a:extLst>
              <a:ext uri="{FF2B5EF4-FFF2-40B4-BE49-F238E27FC236}">
                <a16:creationId xmlns:a16="http://schemas.microsoft.com/office/drawing/2014/main" id="{70225CC1-F2B2-495D-BC28-E10F445D5917}"/>
              </a:ext>
            </a:extLst>
          </p:cNvPr>
          <p:cNvSpPr/>
          <p:nvPr/>
        </p:nvSpPr>
        <p:spPr>
          <a:xfrm rot="2369105">
            <a:off x="7932478" y="3619889"/>
            <a:ext cx="647414" cy="1436748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Som gravado">
            <a:hlinkClick r:id="" action="ppaction://media"/>
            <a:extLst>
              <a:ext uri="{FF2B5EF4-FFF2-40B4-BE49-F238E27FC236}">
                <a16:creationId xmlns:a16="http://schemas.microsoft.com/office/drawing/2014/main" id="{36249DAC-1638-44FB-BF99-8551217DFF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970782" y="1531421"/>
            <a:ext cx="487363" cy="48736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D7D6CDD8-38CD-43B3-B0C9-105CADF5C7F1}"/>
              </a:ext>
            </a:extLst>
          </p:cNvPr>
          <p:cNvSpPr txBox="1"/>
          <p:nvPr/>
        </p:nvSpPr>
        <p:spPr>
          <a:xfrm>
            <a:off x="10140043" y="1531421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759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500"/>
                            </p:stCondLst>
                            <p:childTnLst>
                              <p:par>
                                <p:cTn id="113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4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5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9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0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5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9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0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5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0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5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0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3" presetID="27" presetClass="emph" presetSubtype="0" fill="remove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5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6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9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0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1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5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6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9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0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1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5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6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0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1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4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5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6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9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0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1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8" presetID="10" presetClass="entr" presetSubtype="0" fill="hold" grpId="6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6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6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6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0" presetID="27" presetClass="emph" presetSubtype="0" fill="remove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2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3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6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7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9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7" presetClass="emph" presetSubtype="0" fill="remove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1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2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3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7" presetClass="emph" presetSubtype="0" fill="remove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6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7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8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7" presetClass="emph" presetSubtype="0" fill="remove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1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2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3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7" presetClass="emph" presetSubtype="0" fill="remove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6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7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8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9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2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3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6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7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1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2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3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0500"/>
                            </p:stCondLst>
                            <p:childTnLst>
                              <p:par>
                                <p:cTn id="286" presetID="27" presetClass="emph" presetSubtype="0" fill="remove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7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8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9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0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7" presetClass="emph" presetSubtype="0" fill="remove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2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3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4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27" presetClass="emph" presetSubtype="0" fill="remove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7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8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9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0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7" presetClass="emph" presetSubtype="0" fill="remove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3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4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27" presetClass="emph" presetSubtype="0" fill="remove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7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8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9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7" presetClass="emph" presetSubtype="0" fill="remove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2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3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4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7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8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9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0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2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3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4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5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7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8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9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0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1500"/>
                            </p:stCondLst>
                            <p:childTnLst>
                              <p:par>
                                <p:cTn id="332" presetID="10" presetClass="entr" presetSubtype="0" fill="hold" grpId="0" nodeType="after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1" grpId="0" animBg="1"/>
      <p:bldP spid="2" grpId="0" animBg="1"/>
      <p:bldP spid="9" grpId="0" animBg="1"/>
      <p:bldP spid="12" grpId="0" animBg="1"/>
      <p:bldP spid="14" grpId="0" animBg="1"/>
      <p:bldP spid="5" grpId="0" animBg="1"/>
      <p:bldP spid="7" grpId="0" animBg="1"/>
      <p:bldP spid="15" grpId="0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  <p:bldP spid="20" grpId="6" animBg="1"/>
      <p:bldP spid="20" grpId="7" animBg="1"/>
      <p:bldP spid="20" grpId="8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1" grpId="6" animBg="1"/>
      <p:bldP spid="21" grpId="7" animBg="1"/>
      <p:bldP spid="21" grpId="8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2" grpId="6" animBg="1"/>
      <p:bldP spid="22" grpId="7" animBg="1"/>
      <p:bldP spid="22" grpId="8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24" grpId="0" animBg="1"/>
      <p:bldP spid="25" grpId="0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8" grpId="0" animBg="1"/>
      <p:bldP spid="29" grpId="0" animBg="1"/>
      <p:bldP spid="29" grpId="1" animBg="1"/>
      <p:bldP spid="29" grpId="2" animBg="1"/>
      <p:bldP spid="31" grpId="0"/>
    </p:bldLst>
  </p:timing>
  <p:extLst>
    <p:ext uri="{E180D4A7-C9FB-4DFB-919C-405C955672EB}">
      <p14:showEvtLst xmlns:p14="http://schemas.microsoft.com/office/powerpoint/2010/main">
        <p14:playEvt time="2624" objId="2"/>
        <p14:stopEvt time="17711" objId="2"/>
        <p14:playEvt time="17808" objId="5"/>
        <p14:stopEvt time="23775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0" y="6275387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11" name="Arredondar Retângulo em um Canto Diagonal 10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</a:rPr>
              <a:t>F788 - Disponibilizar Aplicação "CDB\RDB PÓS com resgate automático" e "Poupa CDB" no IB e Mobile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080454" y="2743171"/>
            <a:ext cx="80967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/>
              <a:t>Backend</a:t>
            </a:r>
            <a:r>
              <a:rPr lang="pt-BR" sz="3600" b="1" dirty="0"/>
              <a:t> 		– Entregue</a:t>
            </a:r>
          </a:p>
          <a:p>
            <a:r>
              <a:rPr lang="pt-BR" sz="3600" b="1" dirty="0"/>
              <a:t>Integrações 	– Entregue</a:t>
            </a:r>
          </a:p>
          <a:p>
            <a:r>
              <a:rPr lang="pt-BR" sz="3600" b="1" dirty="0"/>
              <a:t>IB PF 		– Entregue</a:t>
            </a:r>
          </a:p>
          <a:p>
            <a:r>
              <a:rPr lang="pt-BR" sz="3600" b="1" dirty="0"/>
              <a:t>IB PJ 		– Em fase de Homologação</a:t>
            </a:r>
          </a:p>
          <a:p>
            <a:r>
              <a:rPr lang="pt-BR" sz="3600" b="1" dirty="0"/>
              <a:t>Mobile 		– Beta disponível</a:t>
            </a:r>
          </a:p>
        </p:txBody>
      </p:sp>
      <p:pic>
        <p:nvPicPr>
          <p:cNvPr id="5" name="Som gravado">
            <a:hlinkClick r:id="" action="ppaction://media"/>
            <a:extLst>
              <a:ext uri="{FF2B5EF4-FFF2-40B4-BE49-F238E27FC236}">
                <a16:creationId xmlns:a16="http://schemas.microsoft.com/office/drawing/2014/main" id="{9F5BA63C-412B-4DAB-A8CB-3F6AB27A5B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09525" y="1905732"/>
            <a:ext cx="487363" cy="48736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283FE95-6068-43ED-86D8-67A469BFE320}"/>
              </a:ext>
            </a:extLst>
          </p:cNvPr>
          <p:cNvSpPr txBox="1"/>
          <p:nvPr/>
        </p:nvSpPr>
        <p:spPr>
          <a:xfrm>
            <a:off x="10760529" y="2393095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108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2" grpId="0" build="p"/>
      <p:bldP spid="7" grpId="0"/>
      <p:bldP spid="7" grpId="1"/>
    </p:bldLst>
  </p:timing>
  <p:extLst>
    <p:ext uri="{E180D4A7-C9FB-4DFB-919C-405C955672EB}">
      <p14:showEvtLst xmlns:p14="http://schemas.microsoft.com/office/powerpoint/2010/main">
        <p14:playEvt time="2624" objId="2"/>
        <p14:stopEvt time="17711" objId="2"/>
        <p14:playEvt time="17808" objId="5"/>
        <p14:stopEvt time="23775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0" y="6275387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11" name="Arredondar Retângulo em um Canto Diagonal 10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2400" b="1" dirty="0">
                <a:solidFill>
                  <a:schemeClr val="tx1"/>
                </a:solidFill>
              </a:rPr>
              <a:t>F1213 – Plataforma de Investimento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AB0D95-81E6-414B-8A84-8361CD9EE61B}"/>
              </a:ext>
            </a:extLst>
          </p:cNvPr>
          <p:cNvSpPr txBox="1"/>
          <p:nvPr/>
        </p:nvSpPr>
        <p:spPr>
          <a:xfrm>
            <a:off x="3075971" y="3329995"/>
            <a:ext cx="6018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Disponibilização de uma plataforma de investimentos através do site do Banese.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40C6A4-B0B1-42A4-B570-43C968B62E47}"/>
              </a:ext>
            </a:extLst>
          </p:cNvPr>
          <p:cNvSpPr txBox="1"/>
          <p:nvPr/>
        </p:nvSpPr>
        <p:spPr>
          <a:xfrm>
            <a:off x="10451603" y="144972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  <p:pic>
        <p:nvPicPr>
          <p:cNvPr id="8" name="Som gravado">
            <a:hlinkClick r:id="" action="ppaction://media"/>
            <a:extLst>
              <a:ext uri="{FF2B5EF4-FFF2-40B4-BE49-F238E27FC236}">
                <a16:creationId xmlns:a16="http://schemas.microsoft.com/office/drawing/2014/main" id="{1F77C79A-D41A-4E45-8E89-64FEE8B7B1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19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031259" y="2507192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685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1" grpId="0" animBg="1"/>
      <p:bldP spid="5" grpId="0"/>
      <p:bldP spid="7" grpId="0"/>
    </p:bldLst>
  </p:timing>
  <p:extLst>
    <p:ext uri="{E180D4A7-C9FB-4DFB-919C-405C955672EB}">
      <p14:showEvtLst xmlns:p14="http://schemas.microsoft.com/office/powerpoint/2010/main">
        <p14:playEvt time="2624" objId="2"/>
        <p14:stopEvt time="17711" objId="2"/>
        <p14:playEvt time="17808" objId="5"/>
        <p14:stopEvt time="23775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3.1|11.4|14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3.1|11.4|1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5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5.1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8600</TotalTime>
  <Words>1331</Words>
  <Application>Microsoft Office PowerPoint</Application>
  <PresentationFormat>Widescreen</PresentationFormat>
  <Paragraphs>198</Paragraphs>
  <Slides>11</Slides>
  <Notes>11</Notes>
  <HiddenSlides>0</HiddenSlides>
  <MMClips>9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ARDES Clientes e Financeiros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Dayse Cristiane Bezerra Correia</dc:creator>
  <cp:lastModifiedBy>Carlos Magno de França Veiga</cp:lastModifiedBy>
  <cp:revision>221</cp:revision>
  <dcterms:modified xsi:type="dcterms:W3CDTF">2019-07-05T06:23:05Z</dcterms:modified>
</cp:coreProperties>
</file>